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b0ee19c26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b0ee19c26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b0ee19c26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b0ee19c26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7b0ee19c26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7b0ee19c26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b0ee19c26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b0ee19c26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e2ce2f4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7e2ce2f4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e2ce2f4d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7e2ce2f4d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b0ee19c26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7b0ee19c2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b0ee19c26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7b0ee19c26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b0ee19c26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7b0ee19c26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b0ee19c26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b0ee19c26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b0ee19c2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b0ee19c2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c31945f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c31945f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7c31945f5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7c31945f5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c31945f5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7c31945f5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7c31945f5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7c31945f5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b0ee19c2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b0ee19c2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b0ee19c2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b0ee19c2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b0ee19c26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b0ee19c26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b0ee19c2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b0ee19c2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7b0ee19c26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7b0ee19c26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b0ee19c26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7b0ee19c26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b0ee19c26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7b0ee19c26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hyperlink" Target="https://python-graph-gallery.com/" TargetMode="External"/><Relationship Id="rId5" Type="http://schemas.openxmlformats.org/officeDocument/2006/relationships/hyperlink" Target="https://www.data-to-viz.com/" TargetMode="External"/><Relationship Id="rId6" Type="http://schemas.openxmlformats.org/officeDocument/2006/relationships/hyperlink" Target="https://www.dataviz-inspiration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Unidad 4. Herramientas para la visualización de datos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Docente: Mauricio </a:t>
            </a:r>
            <a:r>
              <a:rPr lang="es-419"/>
              <a:t>Morán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Septiembre - Octubre 2023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150" y="508475"/>
            <a:ext cx="4449651" cy="6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Una buena visualización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debe ser:</a:t>
            </a:r>
            <a:endParaRPr/>
          </a:p>
        </p:txBody>
      </p:sp>
      <p:sp>
        <p:nvSpPr>
          <p:cNvPr id="143" name="Google Shape;143;p22"/>
          <p:cNvSpPr txBox="1"/>
          <p:nvPr>
            <p:ph idx="2" type="body"/>
          </p:nvPr>
        </p:nvSpPr>
        <p:spPr>
          <a:xfrm>
            <a:off x="5174225" y="1278900"/>
            <a:ext cx="3374400" cy="25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400"/>
              <a:t>Perspicacia:</a:t>
            </a:r>
            <a:r>
              <a:rPr lang="es-419" sz="1400"/>
              <a:t> no sólo debe presentar los datos con claridad, sino que también debe proporcionar información que vaya más allá de las cifras.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400"/>
              <a:t>Esclarecedora: </a:t>
            </a:r>
            <a:r>
              <a:rPr lang="es-419" sz="1400"/>
              <a:t>proporcionando a la audiencia una visión nueva o inesperada de los datos. Para ello hay que ir más allá de lo obvio y explorar distintos ángulos y perspectivas para revelar ideas ocultas.</a:t>
            </a:r>
            <a:endParaRPr sz="1400"/>
          </a:p>
        </p:txBody>
      </p:sp>
      <p:sp>
        <p:nvSpPr>
          <p:cNvPr id="144" name="Google Shape;144;p22"/>
          <p:cNvSpPr txBox="1"/>
          <p:nvPr>
            <p:ph idx="1" type="subTitle"/>
          </p:nvPr>
        </p:nvSpPr>
        <p:spPr>
          <a:xfrm>
            <a:off x="724950" y="3161525"/>
            <a:ext cx="3300900" cy="15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/>
              <a:t>Cairo, A. (2016). The truthful art: Data, charts, and maps for communication. New Riders.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300"/>
              <a:t>https://www.linkedin.com/pulse/data-visualization-5-key-best-practices-better-analytics/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bueno, el malo, el feo (y el erróneo)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538" y="2309025"/>
            <a:ext cx="1913825" cy="10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725" y="944287"/>
            <a:ext cx="4339901" cy="325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>
            <p:ph idx="1" type="subTitle"/>
          </p:nvPr>
        </p:nvSpPr>
        <p:spPr>
          <a:xfrm>
            <a:off x="724950" y="3771125"/>
            <a:ext cx="3300900" cy="15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300"/>
              <a:t>Wilke, C. O. (2019). Fundamentals of data visualization: a primer on making informative and compelling figures. O'Reilly Media. https://clauswilke.com/dataviz/</a:t>
            </a:r>
            <a:endParaRPr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Más ejemplos de gráficos malos/feos/erróneos:</a:t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25" y="2006250"/>
            <a:ext cx="3390876" cy="268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 rotWithShape="1">
          <a:blip r:embed="rId4">
            <a:alphaModFix/>
          </a:blip>
          <a:srcRect b="14893" l="0" r="32148" t="28281"/>
          <a:stretch/>
        </p:blipFill>
        <p:spPr>
          <a:xfrm>
            <a:off x="4196950" y="2310838"/>
            <a:ext cx="4165574" cy="20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¿Qué podemos modificar? #aesthetics</a:t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938" y="1923275"/>
            <a:ext cx="6638121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226" y="964250"/>
            <a:ext cx="5387550" cy="40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325" y="1420550"/>
            <a:ext cx="6249326" cy="351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381000"/>
            <a:ext cx="60960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Antes, repasemos tipos de datos/variables: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800" y="1853850"/>
            <a:ext cx="6697710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Tipos de gráficos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975" y="118050"/>
            <a:ext cx="6936049" cy="490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/>
          <p:nvPr/>
        </p:nvSpPr>
        <p:spPr>
          <a:xfrm>
            <a:off x="6996700" y="4189500"/>
            <a:ext cx="1382700" cy="95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31"/>
          <p:cNvSpPr txBox="1"/>
          <p:nvPr>
            <p:ph idx="4294967295" type="subTitle"/>
          </p:nvPr>
        </p:nvSpPr>
        <p:spPr>
          <a:xfrm>
            <a:off x="6264225" y="3895050"/>
            <a:ext cx="2916900" cy="12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4"/>
              </a:rPr>
              <a:t>https://python-graph-gallery.com/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5"/>
              </a:rPr>
              <a:t>https://www.data-to-viz.com/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6"/>
              </a:rPr>
              <a:t>https://www.dataviz-inspiration.com/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 poquito sobre mi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160450"/>
            <a:ext cx="7688700" cy="18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 sz="1400"/>
              <a:t>Soy de La Calera, Cba pero hace nueve años que vivo en Bariloche.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 sz="1400"/>
              <a:t>Estudié en la UNC y luego en el IB.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 sz="1400"/>
              <a:t>Investigador de CONICET. Hago investigación en materiales.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 sz="1400"/>
              <a:t>Cuatro - cinco años de experiencia con Python.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 sz="1400"/>
              <a:t>Estudiante de ciencia de datos.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 sz="1400"/>
              <a:t>Hincha de Talleres.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 sz="1400"/>
              <a:t>Caminatas, bicicleta,  </a:t>
            </a:r>
            <a:r>
              <a:rPr lang="es-419" sz="1400"/>
              <a:t>esquí y videojuegos.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¡Son muchísimos!</a:t>
            </a:r>
            <a:endParaRPr/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s-419" sz="1405"/>
              <a:t>Vamos a ver unos pocos, ¡pero de los más usados! Veremos gráficos de:</a:t>
            </a:r>
            <a:endParaRPr sz="1405"/>
          </a:p>
          <a:p>
            <a:pPr indent="-31781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5"/>
              <a:buChar char="●"/>
            </a:pPr>
            <a:r>
              <a:rPr lang="es-419" sz="1405"/>
              <a:t>Línea.</a:t>
            </a:r>
            <a:endParaRPr sz="1405"/>
          </a:p>
          <a:p>
            <a:pPr indent="-3178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5"/>
              <a:buChar char="●"/>
            </a:pPr>
            <a:r>
              <a:rPr lang="es-419" sz="1405"/>
              <a:t>Puntos.</a:t>
            </a:r>
            <a:endParaRPr sz="1405"/>
          </a:p>
          <a:p>
            <a:pPr indent="-3178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5"/>
              <a:buChar char="●"/>
            </a:pPr>
            <a:r>
              <a:rPr lang="es-419" sz="1405"/>
              <a:t>Barras.</a:t>
            </a:r>
            <a:endParaRPr sz="1405"/>
          </a:p>
          <a:p>
            <a:pPr indent="-3178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5"/>
              <a:buChar char="●"/>
            </a:pPr>
            <a:r>
              <a:rPr lang="es-419" sz="1405"/>
              <a:t>Torta.</a:t>
            </a:r>
            <a:endParaRPr sz="1405"/>
          </a:p>
          <a:p>
            <a:pPr indent="-3178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5"/>
              <a:buChar char="●"/>
            </a:pPr>
            <a:r>
              <a:rPr lang="es-419" sz="1405"/>
              <a:t>Histogramas.</a:t>
            </a:r>
            <a:endParaRPr sz="1405"/>
          </a:p>
          <a:p>
            <a:pPr indent="-3178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5"/>
              <a:buChar char="●"/>
            </a:pPr>
            <a:r>
              <a:rPr lang="es-419" sz="1405"/>
              <a:t>Cajas, </a:t>
            </a:r>
            <a:r>
              <a:rPr lang="es-419" sz="1405"/>
              <a:t>violín</a:t>
            </a:r>
            <a:endParaRPr sz="1405"/>
          </a:p>
          <a:p>
            <a:pPr indent="-3178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5"/>
              <a:buChar char="●"/>
            </a:pPr>
            <a:r>
              <a:rPr lang="es-419" sz="1405"/>
              <a:t>Mapas de calor.</a:t>
            </a:r>
            <a:endParaRPr sz="1405"/>
          </a:p>
          <a:p>
            <a:pPr indent="-3178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5"/>
              <a:buChar char="●"/>
            </a:pPr>
            <a:r>
              <a:rPr lang="es-419" sz="1405"/>
              <a:t>Geoespaciales.</a:t>
            </a:r>
            <a:endParaRPr sz="1405"/>
          </a:p>
          <a:p>
            <a:pPr indent="-3178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5"/>
              <a:buChar char="●"/>
            </a:pPr>
            <a:r>
              <a:rPr lang="es-419" sz="1405"/>
              <a:t>etc.</a:t>
            </a:r>
            <a:endParaRPr sz="14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405"/>
              <a:t>Lo </a:t>
            </a:r>
            <a:r>
              <a:rPr lang="es-419" sz="1405"/>
              <a:t>importante</a:t>
            </a:r>
            <a:r>
              <a:rPr lang="es-419" sz="1405"/>
              <a:t> no es </a:t>
            </a:r>
            <a:r>
              <a:rPr lang="es-419" sz="1405"/>
              <a:t>saberlos</a:t>
            </a:r>
            <a:r>
              <a:rPr lang="es-419" sz="1405"/>
              <a:t> a todos sino saber que tipo de datos se ajustan mejor a nuestros datos y a lo que queremos presentar.</a:t>
            </a:r>
            <a:endParaRPr sz="1405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Paquetes de Python para visualización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4"/>
          <p:cNvPicPr preferRelativeResize="0"/>
          <p:nvPr/>
        </p:nvPicPr>
        <p:blipFill rotWithShape="1">
          <a:blip r:embed="rId3">
            <a:alphaModFix/>
          </a:blip>
          <a:srcRect b="0" l="4068" r="3244" t="0"/>
          <a:stretch/>
        </p:blipFill>
        <p:spPr>
          <a:xfrm>
            <a:off x="291875" y="207675"/>
            <a:ext cx="500525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4"/>
          <p:cNvPicPr preferRelativeResize="0"/>
          <p:nvPr/>
        </p:nvPicPr>
        <p:blipFill rotWithShape="1">
          <a:blip r:embed="rId4">
            <a:alphaModFix/>
          </a:blip>
          <a:srcRect b="0" l="0" r="6768" t="0"/>
          <a:stretch/>
        </p:blipFill>
        <p:spPr>
          <a:xfrm>
            <a:off x="4770858" y="1120417"/>
            <a:ext cx="4256376" cy="13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 rotWithShape="1">
          <a:blip r:embed="rId5">
            <a:alphaModFix/>
          </a:blip>
          <a:srcRect b="13920" l="0" r="0" t="21869"/>
          <a:stretch/>
        </p:blipFill>
        <p:spPr>
          <a:xfrm>
            <a:off x="291875" y="2335508"/>
            <a:ext cx="4627616" cy="15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9425" y="3733950"/>
            <a:ext cx="3757809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¡A programar!</a:t>
            </a:r>
            <a:endParaRPr sz="1566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625" y="947125"/>
            <a:ext cx="3249250" cy="32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 tentativo de la Unidad 4: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7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419" sz="1400"/>
              <a:t>Clase 1:</a:t>
            </a:r>
            <a:r>
              <a:rPr lang="es-419" sz="1400"/>
              <a:t> Introducción y conceptos fundamentales. Tipos de datos. Tipos de gráficos. Buenas prácticas para la visualización de datos. Principales paquetes Python. Introducción a matplotlib.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419" sz="1400"/>
              <a:t>Clase 2:</a:t>
            </a:r>
            <a:r>
              <a:rPr lang="es-419" sz="1400"/>
              <a:t> Visualización de datos numéricos: datos, mapas, gráficos, uso de glyphs, gráficos apilados. Matplotlib-Pandas y Seaborn.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419" sz="1400"/>
              <a:t>Clase 3: </a:t>
            </a:r>
            <a:r>
              <a:rPr lang="es-419" sz="1400"/>
              <a:t>Visualización de datos no numéricos: gráficos, redes, gráficos de componente-principal, árboles, escalado multidimensional. Presentación de scikit-learn: escalado - estandarización - normalización, PCA, árboles de decisión para clasificación y regresión. 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419" sz="1400"/>
              <a:t>Clase 4: </a:t>
            </a:r>
            <a:r>
              <a:rPr lang="es-419" sz="1400"/>
              <a:t>Reportes, dashboards y otros recursos. Comunicación de datos. Business Intelligence. Storytelling. Dashboards con Plotly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419" sz="1400"/>
              <a:t>Tutoria: </a:t>
            </a:r>
            <a:r>
              <a:rPr lang="es-419" sz="1400"/>
              <a:t>Desarrollo de actividad práctica.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Clase 1: Introducción y conceptos fundamentales.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Visualización de datos</a:t>
            </a:r>
            <a:endParaRPr/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721225" y="2781725"/>
            <a:ext cx="3300900" cy="20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Se refiere a la presentación de datos en un formato ilustrado o gráfico.</a:t>
            </a:r>
            <a:endParaRPr sz="1400"/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-419" sz="1400"/>
              <a:t>Facilitar interpretación.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 sz="1400"/>
              <a:t>Captar conceptos.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 sz="1400"/>
              <a:t>Identificar patrones.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 sz="1400"/>
              <a:t>Comunicación.</a:t>
            </a:r>
            <a:endParaRPr sz="1400"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325" y="1742150"/>
            <a:ext cx="4932750" cy="2377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¿Para qué sirven?</a:t>
            </a:r>
            <a:endParaRPr/>
          </a:p>
        </p:txBody>
      </p:sp>
      <p:sp>
        <p:nvSpPr>
          <p:cNvPr id="123" name="Google Shape;123;p19"/>
          <p:cNvSpPr txBox="1"/>
          <p:nvPr>
            <p:ph idx="2" type="body"/>
          </p:nvPr>
        </p:nvSpPr>
        <p:spPr>
          <a:xfrm>
            <a:off x="4491200" y="2006400"/>
            <a:ext cx="4587900" cy="23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400"/>
              <a:t>Panorama general.</a:t>
            </a:r>
            <a:r>
              <a:rPr lang="es-419" sz="1400"/>
              <a:t> Identificar un contexto más amplio en los datos. Percibir tendencias y patrones en los datos.</a:t>
            </a:r>
            <a:endParaRPr sz="1400"/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400"/>
              <a:t>Tomar decisiones. </a:t>
            </a:r>
            <a:r>
              <a:rPr lang="es-419" sz="1400"/>
              <a:t>Las cifras concretas y los conocimientos tangibles permiten que las decisiones cuentan con el respaldo de los datos.</a:t>
            </a:r>
            <a:endParaRPr sz="1400"/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400"/>
              <a:t>Seguir las tendencias.</a:t>
            </a:r>
            <a:r>
              <a:rPr lang="es-419" sz="1400"/>
              <a:t> Realizar seguimiento del progreso, detectar tendencias y  utilizar los conocimientos para tomar decisiones estratégicas fundamentadas.</a:t>
            </a:r>
            <a:endParaRPr sz="1400"/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13859" l="0" r="0" t="0"/>
          <a:stretch/>
        </p:blipFill>
        <p:spPr>
          <a:xfrm>
            <a:off x="152400" y="2006388"/>
            <a:ext cx="4338799" cy="21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>
            <p:ph idx="4294967295" type="subTitle"/>
          </p:nvPr>
        </p:nvSpPr>
        <p:spPr>
          <a:xfrm>
            <a:off x="307200" y="4577525"/>
            <a:ext cx="42648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https://powerbi.microsoft.com/es-es/data-visualization/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Buenas prácticas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Una buena visualización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debe ser:</a:t>
            </a:r>
            <a:endParaRPr/>
          </a:p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5174225" y="729300"/>
            <a:ext cx="3374400" cy="3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400"/>
              <a:t>Veraz: </a:t>
            </a:r>
            <a:r>
              <a:rPr lang="es-419" sz="1400"/>
              <a:t>debe basarse en datos exactos. Debe ser honesta y transparente, y representar los datos con claridad y precisión.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400"/>
              <a:t>Funcional:</a:t>
            </a:r>
            <a:r>
              <a:rPr lang="es-419" sz="1400"/>
              <a:t> debe diseñarse con un objetivo claro. Debe transmitir su mensaje con eficacia, y su público debe ser capaz de entenderlo con facilidad. 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400"/>
              <a:t>Atractiva:</a:t>
            </a:r>
            <a:r>
              <a:rPr lang="es-419" sz="1400"/>
              <a:t> un gráfico visualmente atractivo capta la atención  y hace más interesante la información. Sin embargo, la belleza nunca debe ir en detrimento de la funcionalidad o la veracidad. </a:t>
            </a:r>
            <a:endParaRPr b="1" sz="1400"/>
          </a:p>
        </p:txBody>
      </p:sp>
      <p:sp>
        <p:nvSpPr>
          <p:cNvPr id="137" name="Google Shape;137;p21"/>
          <p:cNvSpPr txBox="1"/>
          <p:nvPr>
            <p:ph idx="1" type="subTitle"/>
          </p:nvPr>
        </p:nvSpPr>
        <p:spPr>
          <a:xfrm>
            <a:off x="724950" y="3161525"/>
            <a:ext cx="3300900" cy="15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/>
              <a:t>Cairo, A. (2016). The truthful art: Data, charts, and maps for communication. New Riders.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300"/>
              <a:t>https://www.linkedin.com/pulse/data-visualization-5-key-best-practices-better-analytics/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